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</p:sldIdLst>
  <p:sldSz cy="6858000" cx="9144000"/>
  <p:notesSz cx="9144000" cy="6858000"/>
  <p:embeddedFontLst>
    <p:embeddedFont>
      <p:font typeface="Palatino Linotype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gO5Rhr3O3OfLRqECmUgoRLNQwn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0904BEB-2986-4B5C-9D64-C349798108D8}">
  <a:tblStyle styleId="{40904BEB-2986-4B5C-9D64-C349798108D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alatinoLinotype-italic.fntdata"/><Relationship Id="rId10" Type="http://schemas.openxmlformats.org/officeDocument/2006/relationships/font" Target="fonts/PalatinoLinotype-bold.fntdata"/><Relationship Id="rId13" Type="http://customschemas.google.com/relationships/presentationmetadata" Target="metadata"/><Relationship Id="rId12" Type="http://schemas.openxmlformats.org/officeDocument/2006/relationships/font" Target="fonts/PalatinoLinotype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alatinoLinotype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2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1845436" y="51892"/>
            <a:ext cx="5453126" cy="7594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body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4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4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b="0" i="0" sz="1800" u="none" cap="none" strike="noStrike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" type="subTitle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1845436" y="51892"/>
            <a:ext cx="5453126" cy="7594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2" type="body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1845436" y="51892"/>
            <a:ext cx="5453126" cy="7594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1845436" y="51892"/>
            <a:ext cx="5453126" cy="7594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1" type="ft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"/>
          <p:cNvSpPr txBox="1"/>
          <p:nvPr>
            <p:ph idx="10" type="dt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about:blank" TargetMode="External"/><Relationship Id="rId6" Type="http://schemas.openxmlformats.org/officeDocument/2006/relationships/image" Target="../media/image3.png"/><Relationship Id="rId7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065" y="1682593"/>
            <a:ext cx="2272283" cy="5103873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1"/>
          <p:cNvSpPr txBox="1"/>
          <p:nvPr>
            <p:ph type="title"/>
          </p:nvPr>
        </p:nvSpPr>
        <p:spPr>
          <a:xfrm>
            <a:off x="3155695" y="0"/>
            <a:ext cx="45264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Gibson Elementary School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lang="en-US" sz="2300"/>
              <a:t>2023-2024 Optional Supply Lists</a:t>
            </a:r>
            <a:endParaRPr sz="2300"/>
          </a:p>
        </p:txBody>
      </p:sp>
      <p:graphicFrame>
        <p:nvGraphicFramePr>
          <p:cNvPr id="45" name="Google Shape;45;p1"/>
          <p:cNvGraphicFramePr/>
          <p:nvPr/>
        </p:nvGraphicFramePr>
        <p:xfrm>
          <a:off x="2267711" y="90525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{40904BEB-2986-4B5C-9D64-C349798108D8}</a:tableStyleId>
              </a:tblPr>
              <a:tblGrid>
                <a:gridCol w="2245350"/>
                <a:gridCol w="2312675"/>
                <a:gridCol w="2246625"/>
              </a:tblGrid>
              <a:tr h="301625">
                <a:tc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Pre-K</a:t>
                      </a:r>
                      <a:endParaRPr sz="1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8900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920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Kindergarten</a:t>
                      </a:r>
                      <a:endParaRPr sz="1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1275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9271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First Grade</a:t>
                      </a:r>
                      <a:endParaRPr sz="1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8900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216275">
                <a:tc rowSpan="3">
                  <a:txBody>
                    <a:bodyPr/>
                    <a:lstStyle/>
                    <a:p>
                      <a:pPr indent="-172720" lvl="0" marL="262890" marR="142875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extra set of clothes in a  bag labeled with your child’s  name (school uniform top  and bottom, underwear, &amp;  socks)</a:t>
                      </a:r>
                      <a:endParaRPr/>
                    </a:p>
                    <a:p>
                      <a:pPr indent="-172720" lvl="0" marL="262890" marR="1270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child size blanket or beach  towel labeled with your  child’s name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2890" marR="95885" rtl="0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regular size backpack  labeled that can fit the  covers and folder we provide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289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 plain white t-shirts labeled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289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roll of paper towels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289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pack of baby wipes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289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box of tissue</a:t>
                      </a:r>
                      <a:endParaRPr/>
                    </a:p>
                    <a:p>
                      <a:pPr indent="-172720" lvl="0" marL="262890" marR="220979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container of play-doh any  color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289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packs of 8-count crayons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289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glue sticks</a:t>
                      </a:r>
                      <a:endParaRPr/>
                    </a:p>
                    <a:p>
                      <a:pPr indent="-172720" lvl="0" marL="262890" marR="13208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Earbuds or Headphones (not  expensive)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70475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2">
                  <a:txBody>
                    <a:bodyPr/>
                    <a:lstStyle/>
                    <a:p>
                      <a:pPr indent="-172720" lvl="0" marL="2641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½ -inch Clear View Binder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160" marR="662305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Marble Composition  Notebook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1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Boxes of 8-Pack Crayons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160" marR="214629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Color Pouch (No themes or  plastic boxes please)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1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Pack of White Vinyl Erasers</a:t>
                      </a:r>
                      <a:endParaRPr/>
                    </a:p>
                    <a:p>
                      <a:pPr indent="-172720" lvl="0" marL="2641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Pack of Large Glue Sticks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1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Box of Baby Wipes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1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Box of Kleenex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1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Box of Ziploc Bags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16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Roll of Paper Towels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160" marR="0" rtl="0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Pack of Paper Plates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160" marR="35814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Change of Clothes in a  ziplock bag labeled with  child’s first and last name  (uniform, socks, and  underwear)</a:t>
                      </a:r>
                      <a:endParaRPr/>
                    </a:p>
                    <a:p>
                      <a:pPr indent="-172720" lvl="0" marL="264160" marR="19685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Earbuds or Headphones (not  expensive)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10540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2720" lvl="0" marL="26479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 Marble Notebooks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box of 16 or 24 crayons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highlighter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pack of glue sticks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503555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packs of plain yellow  pencils- No mechanical  pencils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10287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 plastic folders with prongs  (1 of each- Red, Yellow, Blue,  Green, and Purple)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0" rtl="0" algn="just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roll of paper towels (girls)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512444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container baby wipes  (boys)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pencil pouch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boxes of Kleenex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pack of erasers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Earbuds or Headphones (not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26479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expensive)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113025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3020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5250">
                <a:tc v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7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</a:tr>
            </a:tbl>
          </a:graphicData>
        </a:graphic>
      </p:graphicFrame>
      <p:grpSp>
        <p:nvGrpSpPr>
          <p:cNvPr id="46" name="Google Shape;46;p1"/>
          <p:cNvGrpSpPr/>
          <p:nvPr/>
        </p:nvGrpSpPr>
        <p:grpSpPr>
          <a:xfrm>
            <a:off x="58054" y="2116708"/>
            <a:ext cx="2163429" cy="3658489"/>
            <a:chOff x="25288" y="2118741"/>
            <a:chExt cx="2163429" cy="3658489"/>
          </a:xfrm>
        </p:grpSpPr>
        <p:sp>
          <p:nvSpPr>
            <p:cNvPr id="47" name="Google Shape;47;p1"/>
            <p:cNvSpPr/>
            <p:nvPr/>
          </p:nvSpPr>
          <p:spPr>
            <a:xfrm>
              <a:off x="57149" y="3120390"/>
              <a:ext cx="2101850" cy="736600"/>
            </a:xfrm>
            <a:custGeom>
              <a:rect b="b" l="l" r="r" t="t"/>
              <a:pathLst>
                <a:path extrusionOk="0" h="736600" w="2101850">
                  <a:moveTo>
                    <a:pt x="1978914" y="0"/>
                  </a:moveTo>
                  <a:lnTo>
                    <a:pt x="122682" y="0"/>
                  </a:lnTo>
                  <a:lnTo>
                    <a:pt x="74929" y="9650"/>
                  </a:lnTo>
                  <a:lnTo>
                    <a:pt x="35933" y="35956"/>
                  </a:lnTo>
                  <a:lnTo>
                    <a:pt x="9641" y="74955"/>
                  </a:lnTo>
                  <a:lnTo>
                    <a:pt x="0" y="122682"/>
                  </a:lnTo>
                  <a:lnTo>
                    <a:pt x="0" y="613410"/>
                  </a:lnTo>
                  <a:lnTo>
                    <a:pt x="9641" y="661136"/>
                  </a:lnTo>
                  <a:lnTo>
                    <a:pt x="35933" y="700135"/>
                  </a:lnTo>
                  <a:lnTo>
                    <a:pt x="74929" y="726441"/>
                  </a:lnTo>
                  <a:lnTo>
                    <a:pt x="122682" y="736092"/>
                  </a:lnTo>
                  <a:lnTo>
                    <a:pt x="1978914" y="736092"/>
                  </a:lnTo>
                  <a:lnTo>
                    <a:pt x="2026640" y="726441"/>
                  </a:lnTo>
                  <a:lnTo>
                    <a:pt x="2065639" y="700135"/>
                  </a:lnTo>
                  <a:lnTo>
                    <a:pt x="2091945" y="661136"/>
                  </a:lnTo>
                  <a:lnTo>
                    <a:pt x="2101596" y="613410"/>
                  </a:lnTo>
                  <a:lnTo>
                    <a:pt x="2101596" y="122682"/>
                  </a:lnTo>
                  <a:lnTo>
                    <a:pt x="2091945" y="74955"/>
                  </a:lnTo>
                  <a:lnTo>
                    <a:pt x="2065639" y="35956"/>
                  </a:lnTo>
                  <a:lnTo>
                    <a:pt x="2026640" y="9650"/>
                  </a:lnTo>
                  <a:lnTo>
                    <a:pt x="19789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1"/>
            <p:cNvSpPr/>
            <p:nvPr/>
          </p:nvSpPr>
          <p:spPr>
            <a:xfrm>
              <a:off x="57149" y="3120390"/>
              <a:ext cx="2101850" cy="736600"/>
            </a:xfrm>
            <a:custGeom>
              <a:rect b="b" l="l" r="r" t="t"/>
              <a:pathLst>
                <a:path extrusionOk="0" h="736600" w="2101850">
                  <a:moveTo>
                    <a:pt x="0" y="122682"/>
                  </a:moveTo>
                  <a:lnTo>
                    <a:pt x="9641" y="74955"/>
                  </a:lnTo>
                  <a:lnTo>
                    <a:pt x="35933" y="35956"/>
                  </a:lnTo>
                  <a:lnTo>
                    <a:pt x="74929" y="9650"/>
                  </a:lnTo>
                  <a:lnTo>
                    <a:pt x="122682" y="0"/>
                  </a:lnTo>
                  <a:lnTo>
                    <a:pt x="1978914" y="0"/>
                  </a:lnTo>
                  <a:lnTo>
                    <a:pt x="2026640" y="9650"/>
                  </a:lnTo>
                  <a:lnTo>
                    <a:pt x="2065639" y="35956"/>
                  </a:lnTo>
                  <a:lnTo>
                    <a:pt x="2091945" y="74955"/>
                  </a:lnTo>
                  <a:lnTo>
                    <a:pt x="2101596" y="122682"/>
                  </a:lnTo>
                  <a:lnTo>
                    <a:pt x="2101596" y="613410"/>
                  </a:lnTo>
                  <a:lnTo>
                    <a:pt x="2091945" y="661136"/>
                  </a:lnTo>
                  <a:lnTo>
                    <a:pt x="2065639" y="700135"/>
                  </a:lnTo>
                  <a:lnTo>
                    <a:pt x="2026640" y="726441"/>
                  </a:lnTo>
                  <a:lnTo>
                    <a:pt x="1978914" y="736092"/>
                  </a:lnTo>
                  <a:lnTo>
                    <a:pt x="122682" y="736092"/>
                  </a:lnTo>
                  <a:lnTo>
                    <a:pt x="74929" y="726441"/>
                  </a:lnTo>
                  <a:lnTo>
                    <a:pt x="35933" y="700135"/>
                  </a:lnTo>
                  <a:lnTo>
                    <a:pt x="9641" y="661136"/>
                  </a:lnTo>
                  <a:lnTo>
                    <a:pt x="0" y="613410"/>
                  </a:lnTo>
                  <a:lnTo>
                    <a:pt x="0" y="122682"/>
                  </a:lnTo>
                  <a:close/>
                </a:path>
              </a:pathLst>
            </a:cu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1"/>
            <p:cNvSpPr/>
            <p:nvPr/>
          </p:nvSpPr>
          <p:spPr>
            <a:xfrm>
              <a:off x="35121" y="3979164"/>
              <a:ext cx="2144395" cy="942340"/>
            </a:xfrm>
            <a:custGeom>
              <a:rect b="b" l="l" r="r" t="t"/>
              <a:pathLst>
                <a:path extrusionOk="0" h="942339" w="2144395">
                  <a:moveTo>
                    <a:pt x="55789" y="107823"/>
                  </a:moveTo>
                  <a:lnTo>
                    <a:pt x="70786" y="61561"/>
                  </a:lnTo>
                  <a:lnTo>
                    <a:pt x="101312" y="25860"/>
                  </a:lnTo>
                  <a:lnTo>
                    <a:pt x="143000" y="4185"/>
                  </a:lnTo>
                  <a:lnTo>
                    <a:pt x="191484" y="0"/>
                  </a:lnTo>
                  <a:lnTo>
                    <a:pt x="2035994" y="211328"/>
                  </a:lnTo>
                  <a:lnTo>
                    <a:pt x="2082255" y="226343"/>
                  </a:lnTo>
                  <a:lnTo>
                    <a:pt x="2117956" y="256873"/>
                  </a:lnTo>
                  <a:lnTo>
                    <a:pt x="2139632" y="298571"/>
                  </a:lnTo>
                  <a:lnTo>
                    <a:pt x="2143817" y="347091"/>
                  </a:lnTo>
                  <a:lnTo>
                    <a:pt x="2087937" y="834009"/>
                  </a:lnTo>
                  <a:lnTo>
                    <a:pt x="2072976" y="880342"/>
                  </a:lnTo>
                  <a:lnTo>
                    <a:pt x="2042455" y="916066"/>
                  </a:lnTo>
                  <a:lnTo>
                    <a:pt x="2000765" y="937718"/>
                  </a:lnTo>
                  <a:lnTo>
                    <a:pt x="1952301" y="941832"/>
                  </a:lnTo>
                  <a:lnTo>
                    <a:pt x="107803" y="730504"/>
                  </a:lnTo>
                  <a:lnTo>
                    <a:pt x="61508" y="715543"/>
                  </a:lnTo>
                  <a:lnTo>
                    <a:pt x="25797" y="685022"/>
                  </a:lnTo>
                  <a:lnTo>
                    <a:pt x="4138" y="643332"/>
                  </a:lnTo>
                  <a:lnTo>
                    <a:pt x="0" y="594868"/>
                  </a:lnTo>
                  <a:lnTo>
                    <a:pt x="55789" y="107823"/>
                  </a:lnTo>
                </a:path>
              </a:pathLst>
            </a:custGeom>
            <a:noFill/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1"/>
            <p:cNvSpPr/>
            <p:nvPr/>
          </p:nvSpPr>
          <p:spPr>
            <a:xfrm>
              <a:off x="73914" y="5040630"/>
              <a:ext cx="2101850" cy="736600"/>
            </a:xfrm>
            <a:custGeom>
              <a:rect b="b" l="l" r="r" t="t"/>
              <a:pathLst>
                <a:path extrusionOk="0" h="736600" w="2101850">
                  <a:moveTo>
                    <a:pt x="1978914" y="0"/>
                  </a:moveTo>
                  <a:lnTo>
                    <a:pt x="122682" y="0"/>
                  </a:lnTo>
                  <a:lnTo>
                    <a:pt x="74929" y="9650"/>
                  </a:lnTo>
                  <a:lnTo>
                    <a:pt x="35933" y="35956"/>
                  </a:lnTo>
                  <a:lnTo>
                    <a:pt x="9641" y="74955"/>
                  </a:lnTo>
                  <a:lnTo>
                    <a:pt x="0" y="122682"/>
                  </a:lnTo>
                  <a:lnTo>
                    <a:pt x="0" y="613410"/>
                  </a:lnTo>
                  <a:lnTo>
                    <a:pt x="9641" y="661162"/>
                  </a:lnTo>
                  <a:lnTo>
                    <a:pt x="35933" y="700158"/>
                  </a:lnTo>
                  <a:lnTo>
                    <a:pt x="74929" y="726450"/>
                  </a:lnTo>
                  <a:lnTo>
                    <a:pt x="122682" y="736092"/>
                  </a:lnTo>
                  <a:lnTo>
                    <a:pt x="1978914" y="736092"/>
                  </a:lnTo>
                  <a:lnTo>
                    <a:pt x="2026640" y="726450"/>
                  </a:lnTo>
                  <a:lnTo>
                    <a:pt x="2065639" y="700158"/>
                  </a:lnTo>
                  <a:lnTo>
                    <a:pt x="2091945" y="661162"/>
                  </a:lnTo>
                  <a:lnTo>
                    <a:pt x="2101596" y="613410"/>
                  </a:lnTo>
                  <a:lnTo>
                    <a:pt x="2101596" y="122682"/>
                  </a:lnTo>
                  <a:lnTo>
                    <a:pt x="2091945" y="74955"/>
                  </a:lnTo>
                  <a:lnTo>
                    <a:pt x="2065639" y="35956"/>
                  </a:lnTo>
                  <a:lnTo>
                    <a:pt x="2026640" y="9650"/>
                  </a:lnTo>
                  <a:lnTo>
                    <a:pt x="19789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51" name="Google Shape;51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25288" y="2118741"/>
              <a:ext cx="2163429" cy="87401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2" name="Google Shape;52;p1"/>
            <p:cNvSpPr/>
            <p:nvPr/>
          </p:nvSpPr>
          <p:spPr>
            <a:xfrm>
              <a:off x="73914" y="5040630"/>
              <a:ext cx="2101850" cy="736600"/>
            </a:xfrm>
            <a:custGeom>
              <a:rect b="b" l="l" r="r" t="t"/>
              <a:pathLst>
                <a:path extrusionOk="0" h="736600" w="2101850">
                  <a:moveTo>
                    <a:pt x="0" y="122682"/>
                  </a:moveTo>
                  <a:lnTo>
                    <a:pt x="9641" y="74955"/>
                  </a:lnTo>
                  <a:lnTo>
                    <a:pt x="35933" y="35956"/>
                  </a:lnTo>
                  <a:lnTo>
                    <a:pt x="74929" y="9650"/>
                  </a:lnTo>
                  <a:lnTo>
                    <a:pt x="122682" y="0"/>
                  </a:lnTo>
                  <a:lnTo>
                    <a:pt x="1978914" y="0"/>
                  </a:lnTo>
                  <a:lnTo>
                    <a:pt x="2026640" y="9650"/>
                  </a:lnTo>
                  <a:lnTo>
                    <a:pt x="2065639" y="35956"/>
                  </a:lnTo>
                  <a:lnTo>
                    <a:pt x="2091945" y="74955"/>
                  </a:lnTo>
                  <a:lnTo>
                    <a:pt x="2101596" y="122682"/>
                  </a:lnTo>
                  <a:lnTo>
                    <a:pt x="2101596" y="613410"/>
                  </a:lnTo>
                  <a:lnTo>
                    <a:pt x="2091945" y="661162"/>
                  </a:lnTo>
                  <a:lnTo>
                    <a:pt x="2065639" y="700158"/>
                  </a:lnTo>
                  <a:lnTo>
                    <a:pt x="2026640" y="726450"/>
                  </a:lnTo>
                  <a:lnTo>
                    <a:pt x="1978914" y="736092"/>
                  </a:lnTo>
                  <a:lnTo>
                    <a:pt x="122682" y="736092"/>
                  </a:lnTo>
                  <a:lnTo>
                    <a:pt x="74929" y="726450"/>
                  </a:lnTo>
                  <a:lnTo>
                    <a:pt x="35933" y="700158"/>
                  </a:lnTo>
                  <a:lnTo>
                    <a:pt x="9641" y="661162"/>
                  </a:lnTo>
                  <a:lnTo>
                    <a:pt x="0" y="613410"/>
                  </a:lnTo>
                  <a:lnTo>
                    <a:pt x="0" y="122682"/>
                  </a:lnTo>
                  <a:close/>
                </a:path>
              </a:pathLst>
            </a:custGeom>
            <a:noFill/>
            <a:ln cap="flat" cmpd="sng" w="3807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" name="Google Shape;53;p1"/>
          <p:cNvSpPr txBox="1"/>
          <p:nvPr/>
        </p:nvSpPr>
        <p:spPr>
          <a:xfrm>
            <a:off x="322579" y="5018277"/>
            <a:ext cx="1603375" cy="756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-1270" lvl="0" marL="12700" marR="508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Visit our website:  </a:t>
            </a:r>
            <a:r>
              <a:rPr lang="en-US" sz="1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http://ges-tpsd- 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la.schoolloop.com/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240791" y="3178301"/>
            <a:ext cx="1762200" cy="50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76200" lvl="0" marL="38100" marR="304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Students’ First Day   August 7</a:t>
            </a:r>
            <a:r>
              <a:rPr baseline="30000" lang="en-US" sz="157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endParaRPr baseline="30000" sz="157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667" y="298922"/>
            <a:ext cx="2110740" cy="1662752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 txBox="1"/>
          <p:nvPr/>
        </p:nvSpPr>
        <p:spPr>
          <a:xfrm>
            <a:off x="2360167" y="4878451"/>
            <a:ext cx="6555740" cy="4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050">
            <a:spAutoFit/>
          </a:bodyPr>
          <a:lstStyle/>
          <a:p>
            <a:pPr indent="0" lvl="0" marL="12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We each bloom uniquely, but we grow together!</a:t>
            </a:r>
            <a:endParaRPr sz="28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229611" y="5306566"/>
            <a:ext cx="6856476" cy="146761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"/>
          <p:cNvSpPr/>
          <p:nvPr/>
        </p:nvSpPr>
        <p:spPr>
          <a:xfrm>
            <a:off x="-304987" y="4094358"/>
            <a:ext cx="2925184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40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0" lang="en-US" sz="40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-2</a:t>
            </a:r>
            <a:r>
              <a:rPr lang="en-US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0" sz="4000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4614671"/>
            <a:ext cx="6444996" cy="22433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4" name="Google Shape;64;p2"/>
          <p:cNvGraphicFramePr/>
          <p:nvPr/>
        </p:nvGraphicFramePr>
        <p:xfrm>
          <a:off x="76200" y="85496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{40904BEB-2986-4B5C-9D64-C349798108D8}</a:tableStyleId>
              </a:tblPr>
              <a:tblGrid>
                <a:gridCol w="2205350"/>
                <a:gridCol w="2246625"/>
                <a:gridCol w="2312025"/>
                <a:gridCol w="2246625"/>
              </a:tblGrid>
              <a:tr h="3702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 hMerge="1"/>
                <a:tc rowSpan="3">
                  <a:txBody>
                    <a:bodyPr/>
                    <a:lstStyle/>
                    <a:p>
                      <a:pPr indent="0" lvl="0" marL="9080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Fourth Grade</a:t>
                      </a:r>
                      <a:endParaRPr sz="1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436244" rtl="0" algn="l">
                        <a:lnSpc>
                          <a:spcPct val="100000"/>
                        </a:lnSpc>
                        <a:spcBef>
                          <a:spcPts val="145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 packs of No. 2 pencils-  NOT Mechanical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436244" rtl="0" algn="l">
                        <a:lnSpc>
                          <a:spcPct val="100000"/>
                        </a:lnSpc>
                        <a:spcBef>
                          <a:spcPts val="145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– 1 ½ inch binder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3355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 packs of loose leaf paper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3355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packs of erasers</a:t>
                      </a:r>
                      <a:endParaRPr/>
                    </a:p>
                    <a:p>
                      <a:pPr indent="-173355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boxes of tissue</a:t>
                      </a:r>
                      <a:endParaRPr/>
                    </a:p>
                    <a:p>
                      <a:pPr indent="-173355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box of baby wipes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18161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packs of post it notes- any  size</a:t>
                      </a:r>
                      <a:endParaRPr/>
                    </a:p>
                    <a:p>
                      <a:pPr indent="-172720" lvl="0" marL="263525" marR="247015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Highlighters- yellow, green,  blue and pink</a:t>
                      </a:r>
                      <a:endParaRPr/>
                    </a:p>
                    <a:p>
                      <a:pPr indent="-173355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roll of paper towels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3355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 Composition notebooks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19812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Earbuds or Headphones (not  expensive)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40000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5">
                  <a:txBody>
                    <a:bodyPr/>
                    <a:lstStyle/>
                    <a:p>
                      <a:pPr indent="0" lvl="0" marL="44767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Fifth/Sixth Grade</a:t>
                      </a:r>
                      <a:endParaRPr sz="1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92710" marR="0" rtl="0" algn="l">
                        <a:lnSpc>
                          <a:spcPct val="100000"/>
                        </a:lnSpc>
                        <a:spcBef>
                          <a:spcPts val="144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All Subjects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18034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Highlighters- yellow, green,  blue and pink</a:t>
                      </a:r>
                      <a:endParaRPr/>
                    </a:p>
                    <a:p>
                      <a:pPr indent="-172720" lvl="0" marL="26479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 Boxes of Tissue</a:t>
                      </a:r>
                      <a:endParaRPr/>
                    </a:p>
                    <a:p>
                      <a:pPr indent="-172720" lvl="0" marL="26479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Roll of Paper Towels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278765" rtl="0" algn="just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Optional: Color Pencils or  Crayons (any art supplies  your child may like to use)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278765" rtl="0" algn="just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– 1 ½ inch binder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02870" lvl="0" marL="264795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 Packs of Pencils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 Packs of Loose Leaf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Earbuds or Headphones (not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26479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expensive)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92710" marR="0" rtl="0" algn="l">
                        <a:lnSpc>
                          <a:spcPct val="100000"/>
                        </a:lnSpc>
                        <a:spcBef>
                          <a:spcPts val="13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Science/S. Studies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Project Boards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 Composition Notebooks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479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Folders for Worksheets</a:t>
                      </a:r>
                      <a:endParaRPr/>
                    </a:p>
                  </a:txBody>
                  <a:tcPr marT="34925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1735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3"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Third Grade</a:t>
                      </a:r>
                      <a:endParaRPr sz="1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0" rtl="0" algn="l">
                        <a:lnSpc>
                          <a:spcPct val="100000"/>
                        </a:lnSpc>
                        <a:spcBef>
                          <a:spcPts val="111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 packs of loose leaf paper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0" rtl="0" algn="l">
                        <a:lnSpc>
                          <a:spcPct val="100000"/>
                        </a:lnSpc>
                        <a:spcBef>
                          <a:spcPts val="111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– 1 ½ inch binder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370205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 packs of No. 2 pencils-  NOT Mechanical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packs of erasers</a:t>
                      </a:r>
                      <a:endParaRPr/>
                    </a:p>
                    <a:p>
                      <a:pPr indent="-172720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pencil pouch/box</a:t>
                      </a:r>
                      <a:endParaRPr/>
                    </a:p>
                    <a:p>
                      <a:pPr indent="-172720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box baby wipes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boxes of tissue</a:t>
                      </a:r>
                      <a:endParaRPr/>
                    </a:p>
                    <a:p>
                      <a:pPr indent="-172720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roll of paper towels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 Composition notebooks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116204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packs of post it notes- any  size</a:t>
                      </a:r>
                      <a:endParaRPr/>
                    </a:p>
                    <a:p>
                      <a:pPr indent="-172720" lvl="0" marL="263525" marR="13208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Earbuds or Headphones (not  expensive)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51425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</a:tr>
              <a:tr h="1235700">
                <a:tc rowSpan="4">
                  <a:txBody>
                    <a:bodyPr/>
                    <a:lstStyle/>
                    <a:p>
                      <a:pPr indent="0" lvl="0" marL="9144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2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Second Grade</a:t>
                      </a:r>
                      <a:endParaRPr sz="12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5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-172720" lvl="0" marL="263525" marR="0" rtl="0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box of 16 or 24 crayons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pack of glue sticks</a:t>
                      </a:r>
                      <a:endParaRPr/>
                    </a:p>
                    <a:p>
                      <a:pPr indent="-172720" lvl="0" marL="263525" marR="130175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 packs plain yellow pencils-  NO Mechanical pencils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267335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pack of wide ruled loose  leaf paper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rolls of paper towels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pack of erasers</a:t>
                      </a:r>
                      <a:endParaRPr/>
                    </a:p>
                    <a:p>
                      <a:pPr indent="-172720" lvl="0" marL="263525" marR="39751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 plastic folders with  prongs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container of baby wipes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 pencil pouch</a:t>
                      </a:r>
                      <a:endParaRPr/>
                    </a:p>
                    <a:p>
                      <a:pPr indent="-172720" lvl="0" marL="2635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 boxes of Kleenex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indent="-172720" lvl="0" marL="263525" marR="91440" rtl="0" algn="l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SzPts val="1100"/>
                        <a:buFont typeface="Arial"/>
                        <a:buChar char="•"/>
                      </a:pPr>
                      <a:r>
                        <a:rPr lang="en-US" sz="1100" u="none" cap="none" strike="noStrike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Earbuds or Headphones (not  expensive)</a:t>
                      </a:r>
                      <a:endParaRPr sz="1100" u="none" cap="none" strike="noStrike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T="38100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  <a:tc vMerge="1"/>
                <a:tc vMerge="1"/>
              </a:tr>
              <a:tr h="168900">
                <a:tc vMerge="1"/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9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332100">
                <a:tc v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  <a:tc vMerge="1"/>
              </a:tr>
              <a:tr h="1770375">
                <a:tc vMerge="1"/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1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 hMerge="1"/>
                <a:tc hMerge="1"/>
              </a:tr>
            </a:tbl>
          </a:graphicData>
        </a:graphic>
      </p:graphicFrame>
      <p:sp>
        <p:nvSpPr>
          <p:cNvPr id="65" name="Google Shape;65;p2"/>
          <p:cNvSpPr txBox="1"/>
          <p:nvPr>
            <p:ph type="title"/>
          </p:nvPr>
        </p:nvSpPr>
        <p:spPr>
          <a:xfrm>
            <a:off x="1845436" y="51892"/>
            <a:ext cx="5453100" cy="75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92646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Gibson Elementary School</a:t>
            </a:r>
            <a:endParaRPr/>
          </a:p>
          <a:p>
            <a:pPr indent="0" lvl="0" marL="925830" rtl="0" algn="ctr">
              <a:lnSpc>
                <a:spcPct val="100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lang="en-US"/>
              <a:t>2023-2024 Optional Supply List</a:t>
            </a:r>
            <a:endParaRPr/>
          </a:p>
        </p:txBody>
      </p:sp>
      <p:pic>
        <p:nvPicPr>
          <p:cNvPr id="66" name="Google Shape;66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7314" y="220599"/>
            <a:ext cx="1162900" cy="308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18117" y="583437"/>
            <a:ext cx="733441" cy="282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31647" y="856488"/>
            <a:ext cx="1955292" cy="2109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2022-05-20T20:34:16Z</dcterms:created>
  <dc:creator>Naccio, Jessica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2022-05-20T00:00:00Z</vt:filetime>
  </property>
</Properties>
</file>